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56" r:id="rId5"/>
    <p:sldId id="633" r:id="rId6"/>
    <p:sldId id="2147378368" r:id="rId7"/>
    <p:sldId id="534" r:id="rId8"/>
    <p:sldId id="2147378373" r:id="rId9"/>
    <p:sldId id="2147378374" r:id="rId10"/>
    <p:sldId id="2147378375" r:id="rId11"/>
    <p:sldId id="2147378369" r:id="rId12"/>
    <p:sldId id="2147378370" r:id="rId13"/>
    <p:sldId id="643" r:id="rId14"/>
    <p:sldId id="2147378376" r:id="rId15"/>
    <p:sldId id="386" r:id="rId16"/>
    <p:sldId id="2147378377" r:id="rId17"/>
    <p:sldId id="2147378378" r:id="rId18"/>
    <p:sldId id="2147378379" r:id="rId19"/>
    <p:sldId id="308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98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7DA829D-3972-830E-BD59-11F5633A39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77C64F-B705-E2FD-C2E7-9312B2E9AE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271B-3A48-46C2-B61D-C9AC6173FF57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504966-6E2F-F6AF-D104-5124C33BEF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E314FF-0405-AD75-CD9D-C2D21F7DE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CB38F-DD62-484B-890E-50C098A0714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566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3DB17-CC4A-46AD-9D24-2E20BEEA60BD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8972F-C403-49C0-9E14-3356DE73592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461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44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53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059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5845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645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048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321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843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630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384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6610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7671E-74F9-3645-8C73-0827CF7F43DE}" type="datetimeFigureOut">
              <a:rPr lang="es-CL" smtClean="0"/>
              <a:t>27-04-2026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1F4A5-16C5-FE4A-8716-D1B07342BE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940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5;p20">
            <a:extLst>
              <a:ext uri="{FF2B5EF4-FFF2-40B4-BE49-F238E27FC236}">
                <a16:creationId xmlns:a16="http://schemas.microsoft.com/office/drawing/2014/main" id="{999FB23E-30FE-E408-07FC-FFDABF2767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78144" y="1720501"/>
            <a:ext cx="4094649" cy="16858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FFC000"/>
                </a:solidFill>
                <a:latin typeface="Avenir Next" panose="020B0503020202020204" pitchFamily="34" charset="0"/>
              </a:rPr>
              <a:t>GLOBAL</a:t>
            </a:r>
            <a:r>
              <a:rPr lang="es" sz="3200" b="0" dirty="0">
                <a:solidFill>
                  <a:srgbClr val="002060"/>
                </a:solidFill>
                <a:latin typeface="Avenir Next" panose="020B0503020202020204" pitchFamily="34" charset="0"/>
              </a:rPr>
              <a:t> | Soluciones Financieras</a:t>
            </a:r>
            <a:br>
              <a:rPr lang="es" sz="2800" b="0">
                <a:solidFill>
                  <a:srgbClr val="002060"/>
                </a:solidFill>
                <a:latin typeface="Avenir Next" panose="020B0503020202020204" pitchFamily="34" charset="0"/>
              </a:rPr>
            </a:br>
            <a:r>
              <a:rPr lang="es" sz="2400">
                <a:solidFill>
                  <a:srgbClr val="002060"/>
                </a:solidFill>
                <a:latin typeface="Avenir Next" panose="020B0503020202020204" pitchFamily="34" charset="0"/>
              </a:rPr>
              <a:t>mar-26</a:t>
            </a:r>
            <a:endParaRPr sz="2400" b="0" dirty="0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CDA1CE70-1EB8-710D-72BF-1A6AB2B5ED15}"/>
              </a:ext>
            </a:extLst>
          </p:cNvPr>
          <p:cNvSpPr/>
          <p:nvPr/>
        </p:nvSpPr>
        <p:spPr>
          <a:xfrm>
            <a:off x="4878144" y="-185195"/>
            <a:ext cx="1800448" cy="5463251"/>
          </a:xfrm>
          <a:custGeom>
            <a:avLst/>
            <a:gdLst>
              <a:gd name="connsiteX0" fmla="*/ 1152266 w 1800448"/>
              <a:gd name="connsiteY0" fmla="*/ 0 h 5463251"/>
              <a:gd name="connsiteX1" fmla="*/ 87395 w 1800448"/>
              <a:gd name="connsiteY1" fmla="*/ 694481 h 5463251"/>
              <a:gd name="connsiteX2" fmla="*/ 214717 w 1800448"/>
              <a:gd name="connsiteY2" fmla="*/ 1909823 h 5463251"/>
              <a:gd name="connsiteX3" fmla="*/ 1430059 w 1800448"/>
              <a:gd name="connsiteY3" fmla="*/ 4340506 h 5463251"/>
              <a:gd name="connsiteX4" fmla="*/ 1800448 w 1800448"/>
              <a:gd name="connsiteY4" fmla="*/ 5463251 h 54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448" h="5463251">
                <a:moveTo>
                  <a:pt x="1152266" y="0"/>
                </a:moveTo>
                <a:cubicBezTo>
                  <a:pt x="697959" y="188088"/>
                  <a:pt x="243653" y="376177"/>
                  <a:pt x="87395" y="694481"/>
                </a:cubicBezTo>
                <a:cubicBezTo>
                  <a:pt x="-68863" y="1012785"/>
                  <a:pt x="-9060" y="1302152"/>
                  <a:pt x="214717" y="1909823"/>
                </a:cubicBezTo>
                <a:cubicBezTo>
                  <a:pt x="438494" y="2517494"/>
                  <a:pt x="1165771" y="3748268"/>
                  <a:pt x="1430059" y="4340506"/>
                </a:cubicBezTo>
                <a:cubicBezTo>
                  <a:pt x="1694347" y="4932744"/>
                  <a:pt x="1636473" y="5285773"/>
                  <a:pt x="1800448" y="5463251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51FEDA-070D-8746-69B2-E467909B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856" y="562911"/>
            <a:ext cx="751632" cy="1083748"/>
          </a:xfrm>
          <a:prstGeom prst="rect">
            <a:avLst/>
          </a:prstGeom>
        </p:spPr>
      </p:pic>
      <p:sp>
        <p:nvSpPr>
          <p:cNvPr id="7" name="Forma libre 6">
            <a:extLst>
              <a:ext uri="{FF2B5EF4-FFF2-40B4-BE49-F238E27FC236}">
                <a16:creationId xmlns:a16="http://schemas.microsoft.com/office/drawing/2014/main" id="{1828953E-C87B-736B-27D5-E25078173834}"/>
              </a:ext>
            </a:extLst>
          </p:cNvPr>
          <p:cNvSpPr/>
          <p:nvPr/>
        </p:nvSpPr>
        <p:spPr>
          <a:xfrm>
            <a:off x="-806401" y="-713629"/>
            <a:ext cx="7234774" cy="6374438"/>
          </a:xfrm>
          <a:custGeom>
            <a:avLst/>
            <a:gdLst>
              <a:gd name="connsiteX0" fmla="*/ 6378059 w 7234774"/>
              <a:gd name="connsiteY0" fmla="*/ 362248 h 6374438"/>
              <a:gd name="connsiteX1" fmla="*/ 5347912 w 7234774"/>
              <a:gd name="connsiteY1" fmla="*/ 1635463 h 6374438"/>
              <a:gd name="connsiteX2" fmla="*/ 7234585 w 7234774"/>
              <a:gd name="connsiteY2" fmla="*/ 5975969 h 6374438"/>
              <a:gd name="connsiteX3" fmla="*/ 5220590 w 7234774"/>
              <a:gd name="connsiteY3" fmla="*/ 6138015 h 6374438"/>
              <a:gd name="connsiteX4" fmla="*/ 683314 w 7234774"/>
              <a:gd name="connsiteY4" fmla="*/ 5883372 h 6374438"/>
              <a:gd name="connsiteX5" fmla="*/ 613866 w 7234774"/>
              <a:gd name="connsiteY5" fmla="*/ 501144 h 6374438"/>
              <a:gd name="connsiteX6" fmla="*/ 6378059 w 7234774"/>
              <a:gd name="connsiteY6" fmla="*/ 362248 h 637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4774" h="6374438">
                <a:moveTo>
                  <a:pt x="6378059" y="362248"/>
                </a:moveTo>
                <a:cubicBezTo>
                  <a:pt x="7167067" y="551301"/>
                  <a:pt x="5205158" y="699843"/>
                  <a:pt x="5347912" y="1635463"/>
                </a:cubicBezTo>
                <a:cubicBezTo>
                  <a:pt x="5490666" y="2571083"/>
                  <a:pt x="7255805" y="5225544"/>
                  <a:pt x="7234585" y="5975969"/>
                </a:cubicBezTo>
                <a:cubicBezTo>
                  <a:pt x="7213365" y="6726394"/>
                  <a:pt x="6312468" y="6153448"/>
                  <a:pt x="5220590" y="6138015"/>
                </a:cubicBezTo>
                <a:cubicBezTo>
                  <a:pt x="4128712" y="6122582"/>
                  <a:pt x="1451101" y="6822850"/>
                  <a:pt x="683314" y="5883372"/>
                </a:cubicBezTo>
                <a:cubicBezTo>
                  <a:pt x="-84473" y="4943894"/>
                  <a:pt x="-333329" y="1421331"/>
                  <a:pt x="613866" y="501144"/>
                </a:cubicBezTo>
                <a:cubicBezTo>
                  <a:pt x="1561061" y="-419043"/>
                  <a:pt x="5589051" y="173195"/>
                  <a:pt x="6378059" y="362248"/>
                </a:cubicBezTo>
                <a:close/>
              </a:path>
            </a:pathLst>
          </a:custGeom>
          <a:blipFill dpi="0" rotWithShape="1">
            <a:blip r:embed="rId3"/>
            <a:srcRect/>
            <a:tile tx="-2597150" ty="-88900" sx="49000" sy="51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493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AFDEA-3B97-65A1-BCFC-BDCAE13A2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0C62A1EE-0C84-52E9-354E-A9D268730C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3" y="26020"/>
            <a:ext cx="7842481" cy="68564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B4A1BCEF-C73D-4F95-8712-EC8020AC2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0"/>
            <a:ext cx="335154" cy="5000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F865FF4-49BB-5F5D-C06C-A84D592B1C92}"/>
              </a:ext>
            </a:extLst>
          </p:cNvPr>
          <p:cNvSpPr txBox="1"/>
          <p:nvPr/>
        </p:nvSpPr>
        <p:spPr>
          <a:xfrm>
            <a:off x="-277981" y="3854658"/>
            <a:ext cx="92725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 dirty="0"/>
              <a:t>El modelo de provisiones fue evaluado por la empresa EYM Consultores.</a:t>
            </a:r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 dirty="0"/>
              <a:t>La Prueba deterioro se realizó en febrero del 2024 y este año nuevamente será evaluado.</a:t>
            </a:r>
            <a:r>
              <a:rPr lang="es-CL" sz="1300" dirty="0"/>
              <a:t> (En anexo)</a:t>
            </a:r>
            <a:endParaRPr lang="es-MX" sz="1300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C90BFDA-EF86-F4CA-A296-63BBFB54FCB6}"/>
              </a:ext>
            </a:extLst>
          </p:cNvPr>
          <p:cNvCxnSpPr>
            <a:cxnSpLocks/>
          </p:cNvCxnSpPr>
          <p:nvPr/>
        </p:nvCxnSpPr>
        <p:spPr>
          <a:xfrm>
            <a:off x="0" y="3858815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01E27026-D6B5-049C-0502-05E5CF4ED520}"/>
              </a:ext>
            </a:extLst>
          </p:cNvPr>
          <p:cNvSpPr txBox="1"/>
          <p:nvPr/>
        </p:nvSpPr>
        <p:spPr>
          <a:xfrm>
            <a:off x="132039" y="44055"/>
            <a:ext cx="845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Evolución de la calidad de los activos de la compañía</a:t>
            </a:r>
            <a:endParaRPr lang="es-CL" sz="240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057B5CF-A49D-AE4B-D450-8E989BB92718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35DED3A8-E0BA-84A7-E541-7B6EAD68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314" y="3979778"/>
            <a:ext cx="1753686" cy="88853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B5C1C8D-39C3-DB36-7E54-CF70DBEE790F}"/>
              </a:ext>
            </a:extLst>
          </p:cNvPr>
          <p:cNvSpPr txBox="1"/>
          <p:nvPr/>
        </p:nvSpPr>
        <p:spPr>
          <a:xfrm>
            <a:off x="315225" y="542561"/>
            <a:ext cx="622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Política de Provisiones % Cobertura a marzo 2026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9EE2B3F-FC14-690C-6C6B-17F94926EBEA}"/>
              </a:ext>
            </a:extLst>
          </p:cNvPr>
          <p:cNvCxnSpPr>
            <a:cxnSpLocks/>
          </p:cNvCxnSpPr>
          <p:nvPr/>
        </p:nvCxnSpPr>
        <p:spPr>
          <a:xfrm>
            <a:off x="366729" y="809128"/>
            <a:ext cx="550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9E3B40B-92A1-013D-3CBA-6ADB640CBF83}"/>
              </a:ext>
            </a:extLst>
          </p:cNvPr>
          <p:cNvSpPr txBox="1"/>
          <p:nvPr/>
        </p:nvSpPr>
        <p:spPr>
          <a:xfrm>
            <a:off x="132039" y="3437082"/>
            <a:ext cx="47413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/>
              <a:t>(*) Saldo capital de la Cartera en libros</a:t>
            </a:r>
          </a:p>
          <a:p>
            <a:r>
              <a:rPr lang="es-CL" sz="1050"/>
              <a:t>(**) % Cobertura son las provisiones sobre el saldo capital de la cartera en libros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7282A3-D615-0988-3B00-0D21C7F3B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913" y="1415829"/>
            <a:ext cx="3588929" cy="14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3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BC0B5-303C-B03D-874F-EC4F0A3E2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F4D5E300-2BBE-D99B-073B-890741B5F8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F0ED75FA-C2FA-D856-1352-F1E38BE0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1"/>
            <a:ext cx="335154" cy="5000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4DAAF6C-62C2-8AF3-46EB-1CCD18881D92}"/>
              </a:ext>
            </a:extLst>
          </p:cNvPr>
          <p:cNvSpPr txBox="1"/>
          <p:nvPr/>
        </p:nvSpPr>
        <p:spPr>
          <a:xfrm>
            <a:off x="-213205" y="4168660"/>
            <a:ext cx="92725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Las pérdidas de crédito netas han disminuido de 500 MM$ a niveles de 200 MM$ mensuales.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Esperamos que este nivel de pérdida se mantenga durante los próximos 18 meses, a pesar del crecimiento de la cartera.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En términos porcentuales, los niveles de perdida se han reducido del 9% anualizado a aproximadamente 2%</a:t>
            </a:r>
            <a:endParaRPr lang="es-CL" sz="130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3C60E4D0-0B29-57A2-0334-3E19532C7FCD}"/>
              </a:ext>
            </a:extLst>
          </p:cNvPr>
          <p:cNvCxnSpPr>
            <a:cxnSpLocks/>
          </p:cNvCxnSpPr>
          <p:nvPr/>
        </p:nvCxnSpPr>
        <p:spPr>
          <a:xfrm>
            <a:off x="6775" y="4126322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24368F3E-BE8D-4208-97A8-1C4C0F378E3E}"/>
              </a:ext>
            </a:extLst>
          </p:cNvPr>
          <p:cNvSpPr txBox="1"/>
          <p:nvPr/>
        </p:nvSpPr>
        <p:spPr>
          <a:xfrm>
            <a:off x="161499" y="544890"/>
            <a:ext cx="3650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/>
              <a:t>Evolución de las pérdidas de crédito netas 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C7D837B-C6E7-DB41-B621-8044E8D4FF16}"/>
              </a:ext>
            </a:extLst>
          </p:cNvPr>
          <p:cNvCxnSpPr>
            <a:cxnSpLocks/>
          </p:cNvCxnSpPr>
          <p:nvPr/>
        </p:nvCxnSpPr>
        <p:spPr>
          <a:xfrm>
            <a:off x="261991" y="844457"/>
            <a:ext cx="55512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C63CB61-6C19-4F75-2176-CA9D52B5B5C3}"/>
              </a:ext>
            </a:extLst>
          </p:cNvPr>
          <p:cNvSpPr txBox="1"/>
          <p:nvPr/>
        </p:nvSpPr>
        <p:spPr>
          <a:xfrm>
            <a:off x="132039" y="44055"/>
            <a:ext cx="845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Evolución de la calidad de los activos de la compañía</a:t>
            </a:r>
            <a:endParaRPr lang="es-CL" sz="240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AC4805A-743E-12E5-662A-3639F24661D0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agen 5" descr="The image is a line graph depicting a fluctuating trend of credit losses over several months, with the data points labeled in a rightward column for a specific entity, Castigo Neto, and a leftward column for a broader metric, possibly including various factors or entities.&#10;&#10;El contenido generado por IA puede ser incorrecto.">
            <a:extLst>
              <a:ext uri="{FF2B5EF4-FFF2-40B4-BE49-F238E27FC236}">
                <a16:creationId xmlns:a16="http://schemas.microsoft.com/office/drawing/2014/main" id="{B0C67770-FB9E-AD46-C1C6-8A540C797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35" y="911173"/>
            <a:ext cx="5798129" cy="307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C2BF7-78E7-7317-1681-252C2F2EC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D2934D-B98F-DCFB-BB5F-DFCF21E24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40" y="419661"/>
            <a:ext cx="8151628" cy="1258526"/>
          </a:xfrm>
          <a:prstGeom prst="rect">
            <a:avLst/>
          </a:prstGeom>
        </p:spPr>
      </p:pic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4A8DBAEC-3DCB-69F9-7432-7625385139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3" y="26020"/>
            <a:ext cx="7842481" cy="68564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970AE974-1161-9C54-EB3D-B8F4F7A1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98"/>
          <a:stretch/>
        </p:blipFill>
        <p:spPr>
          <a:xfrm>
            <a:off x="8808846" y="4643450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45003A-691E-321C-4BAD-CF35E0629785}"/>
              </a:ext>
            </a:extLst>
          </p:cNvPr>
          <p:cNvSpPr txBox="1"/>
          <p:nvPr/>
        </p:nvSpPr>
        <p:spPr>
          <a:xfrm>
            <a:off x="218934" y="111885"/>
            <a:ext cx="8452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14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Evolución </a:t>
            </a:r>
            <a:r>
              <a:rPr lang="es-CL" sz="14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TMC</a:t>
            </a:r>
            <a:endParaRPr lang="es-CL" sz="1400" b="1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CL" sz="200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B44B5F9-193B-DD1D-8FB4-37F272B5E2F2}"/>
              </a:ext>
            </a:extLst>
          </p:cNvPr>
          <p:cNvSpPr/>
          <p:nvPr/>
        </p:nvSpPr>
        <p:spPr>
          <a:xfrm>
            <a:off x="7431258" y="903908"/>
            <a:ext cx="574754" cy="566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 descr="The image appears to be a line graph showing the percentage change or data points over time, starting from January 2020 through December 2025, with values ranging from 24% to 98%.&#10;&#10;El contenido generado por IA puede ser incorrecto.">
            <a:extLst>
              <a:ext uri="{FF2B5EF4-FFF2-40B4-BE49-F238E27FC236}">
                <a16:creationId xmlns:a16="http://schemas.microsoft.com/office/drawing/2014/main" id="{2994DC2C-1211-5D13-B112-4E7D83F81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25" y="1756952"/>
            <a:ext cx="7244316" cy="322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E3C23-5492-DEA5-798C-A3C87A1A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B9AB3290-AFEE-C59D-6603-804B021850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ACEE097-D751-D056-7A10-DC2557DF4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958412"/>
            <a:ext cx="335154" cy="50005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ADBDADB-04BC-3D5A-47C4-B06400D6C121}"/>
              </a:ext>
            </a:extLst>
          </p:cNvPr>
          <p:cNvSpPr txBox="1"/>
          <p:nvPr/>
        </p:nvSpPr>
        <p:spPr>
          <a:xfrm>
            <a:off x="4637015" y="526652"/>
            <a:ext cx="3650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/>
              <a:t>Evolución %Tasa de Devengo Cartera anual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108FF5B-7C4A-3D29-D6DF-E17BC824A154}"/>
              </a:ext>
            </a:extLst>
          </p:cNvPr>
          <p:cNvCxnSpPr>
            <a:cxnSpLocks/>
          </p:cNvCxnSpPr>
          <p:nvPr/>
        </p:nvCxnSpPr>
        <p:spPr>
          <a:xfrm>
            <a:off x="4715962" y="834428"/>
            <a:ext cx="38271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C6476D3-56FD-5E7B-7F44-4CCF6D5D00E6}"/>
              </a:ext>
            </a:extLst>
          </p:cNvPr>
          <p:cNvSpPr txBox="1"/>
          <p:nvPr/>
        </p:nvSpPr>
        <p:spPr>
          <a:xfrm>
            <a:off x="435734" y="557774"/>
            <a:ext cx="4136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/>
              <a:t>Evolución %Tasa Promedio Colocación Nueva anual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05113ABB-1C80-3661-138A-339A4E6FB902}"/>
              </a:ext>
            </a:extLst>
          </p:cNvPr>
          <p:cNvCxnSpPr>
            <a:cxnSpLocks/>
          </p:cNvCxnSpPr>
          <p:nvPr/>
        </p:nvCxnSpPr>
        <p:spPr>
          <a:xfrm>
            <a:off x="440010" y="834428"/>
            <a:ext cx="3867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EF23B4D5-D1B1-A190-CE18-0972DD8EE793}"/>
              </a:ext>
            </a:extLst>
          </p:cNvPr>
          <p:cNvSpPr txBox="1"/>
          <p:nvPr/>
        </p:nvSpPr>
        <p:spPr>
          <a:xfrm>
            <a:off x="-213205" y="3992552"/>
            <a:ext cx="92725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La tasa de las nuevas colocaciones es un 6% anual más alta que la historia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Lo anterior ha incrementado rápidamente la tasa de devengo de la cartera en 6,5% anuales.</a:t>
            </a:r>
            <a:endParaRPr lang="es-CL" sz="130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50AAD59-436E-2089-05F2-1F338A95C745}"/>
              </a:ext>
            </a:extLst>
          </p:cNvPr>
          <p:cNvCxnSpPr>
            <a:cxnSpLocks/>
          </p:cNvCxnSpPr>
          <p:nvPr/>
        </p:nvCxnSpPr>
        <p:spPr>
          <a:xfrm>
            <a:off x="6775" y="3950214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E65BE44-F7A4-CDA0-671C-B597DAC96211}"/>
              </a:ext>
            </a:extLst>
          </p:cNvPr>
          <p:cNvSpPr txBox="1"/>
          <p:nvPr/>
        </p:nvSpPr>
        <p:spPr>
          <a:xfrm>
            <a:off x="132039" y="44055"/>
            <a:ext cx="845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Evolución de la calidad de los activos de la compañía</a:t>
            </a:r>
            <a:endParaRPr lang="es-CL" sz="240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488BA7C-26E8-15E8-5CC0-C7A5BEBEAE86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Imagen 16" descr="The image depicts a line graph showing the percentage increase of a certain variable, likely an economic or financial indicator, from January 1981 to November 2026.&#10;&#10;El contenido generado por IA puede ser incorrecto.">
            <a:extLst>
              <a:ext uri="{FF2B5EF4-FFF2-40B4-BE49-F238E27FC236}">
                <a16:creationId xmlns:a16="http://schemas.microsoft.com/office/drawing/2014/main" id="{A2675462-CCFD-2718-D85A-DB3EF32C2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9" y="1279342"/>
            <a:ext cx="4313145" cy="2116648"/>
          </a:xfrm>
          <a:prstGeom prst="rect">
            <a:avLst/>
          </a:prstGeom>
        </p:spPr>
      </p:pic>
      <p:pic>
        <p:nvPicPr>
          <p:cNvPr id="19" name="Imagen 18" descr="The image depicts a line graph illustrating the monthly percentage change in stock prices for an unspecified company from March 2018 to December 2025, showing fluctuations over time.&#10;&#10;El contenido generado por IA puede ser incorrecto.">
            <a:extLst>
              <a:ext uri="{FF2B5EF4-FFF2-40B4-BE49-F238E27FC236}">
                <a16:creationId xmlns:a16="http://schemas.microsoft.com/office/drawing/2014/main" id="{A0432683-F289-97CD-4402-BD932721D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015" y="1265887"/>
            <a:ext cx="4313145" cy="21145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A619EA6-A4D2-C054-4254-3DB9C720F31F}"/>
              </a:ext>
            </a:extLst>
          </p:cNvPr>
          <p:cNvSpPr txBox="1"/>
          <p:nvPr/>
        </p:nvSpPr>
        <p:spPr>
          <a:xfrm>
            <a:off x="4173083" y="1398827"/>
            <a:ext cx="137641" cy="1960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7AECB7-95EB-A40C-325F-651FC7DEFE87}"/>
              </a:ext>
            </a:extLst>
          </p:cNvPr>
          <p:cNvSpPr txBox="1"/>
          <p:nvPr/>
        </p:nvSpPr>
        <p:spPr>
          <a:xfrm>
            <a:off x="8808846" y="1357496"/>
            <a:ext cx="137641" cy="19603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1352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AB6E1-5A70-3ACA-1A2C-BFD3D45EF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D71B7AB8-2A34-8BF3-8945-216B569617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3" y="26020"/>
            <a:ext cx="7842481" cy="68564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27545C01-917E-F583-98FC-C9DFDE46A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0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6BCC709-5E91-30BD-31E3-AD9E8F28437D}"/>
              </a:ext>
            </a:extLst>
          </p:cNvPr>
          <p:cNvSpPr txBox="1"/>
          <p:nvPr/>
        </p:nvSpPr>
        <p:spPr>
          <a:xfrm>
            <a:off x="127251" y="72453"/>
            <a:ext cx="8761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20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Antecedentes y Elementos de Valoración de las Acciones</a:t>
            </a:r>
            <a:endParaRPr lang="es-CL" sz="200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1A069D1-C18F-1EFB-0097-E366023A4B67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A906E95E-CB04-3E13-37F9-5D0BAFA660D0}"/>
              </a:ext>
            </a:extLst>
          </p:cNvPr>
          <p:cNvSpPr txBox="1"/>
          <p:nvPr/>
        </p:nvSpPr>
        <p:spPr>
          <a:xfrm rot="20403713" flipV="1">
            <a:off x="3751760" y="7107105"/>
            <a:ext cx="638480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L" sz="4000" err="1">
                <a:solidFill>
                  <a:srgbClr val="FF0000"/>
                </a:solidFill>
                <a:highlight>
                  <a:srgbClr val="FFFF00"/>
                </a:highlight>
              </a:rPr>
              <a:t>PendientJMC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60AAA64-96F5-2058-E952-381F26F6B570}"/>
              </a:ext>
            </a:extLst>
          </p:cNvPr>
          <p:cNvGraphicFramePr>
            <a:graphicFrameLocks noGrp="1"/>
          </p:cNvGraphicFramePr>
          <p:nvPr/>
        </p:nvGraphicFramePr>
        <p:xfrm>
          <a:off x="1463040" y="1143000"/>
          <a:ext cx="5737917" cy="293013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7923">
                  <a:extLst>
                    <a:ext uri="{9D8B030D-6E8A-4147-A177-3AD203B41FA5}">
                      <a16:colId xmlns:a16="http://schemas.microsoft.com/office/drawing/2014/main" val="704315192"/>
                    </a:ext>
                  </a:extLst>
                </a:gridCol>
                <a:gridCol w="1087923">
                  <a:extLst>
                    <a:ext uri="{9D8B030D-6E8A-4147-A177-3AD203B41FA5}">
                      <a16:colId xmlns:a16="http://schemas.microsoft.com/office/drawing/2014/main" val="156124260"/>
                    </a:ext>
                  </a:extLst>
                </a:gridCol>
                <a:gridCol w="1087923">
                  <a:extLst>
                    <a:ext uri="{9D8B030D-6E8A-4147-A177-3AD203B41FA5}">
                      <a16:colId xmlns:a16="http://schemas.microsoft.com/office/drawing/2014/main" val="3651316490"/>
                    </a:ext>
                  </a:extLst>
                </a:gridCol>
                <a:gridCol w="1087923">
                  <a:extLst>
                    <a:ext uri="{9D8B030D-6E8A-4147-A177-3AD203B41FA5}">
                      <a16:colId xmlns:a16="http://schemas.microsoft.com/office/drawing/2014/main" val="1321219535"/>
                    </a:ext>
                  </a:extLst>
                </a:gridCol>
                <a:gridCol w="1386225">
                  <a:extLst>
                    <a:ext uri="{9D8B030D-6E8A-4147-A177-3AD203B41FA5}">
                      <a16:colId xmlns:a16="http://schemas.microsoft.com/office/drawing/2014/main" val="760313547"/>
                    </a:ext>
                  </a:extLst>
                </a:gridCol>
              </a:tblGrid>
              <a:tr h="293013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Capital emitido y pagado (31/03/2025)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MM$ 45.657.279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372864"/>
                  </a:ext>
                </a:extLst>
              </a:tr>
              <a:tr h="293013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Acciones en que se divide el capital pagado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/>
                        <a:t>2.767.227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1926402"/>
                  </a:ext>
                </a:extLst>
              </a:tr>
              <a:tr h="2930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579589"/>
                  </a:ext>
                </a:extLst>
              </a:tr>
              <a:tr h="2930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96511"/>
                  </a:ext>
                </a:extLst>
              </a:tr>
              <a:tr h="293013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Aumento de capital suscrito y pagado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MM$ 7.973.107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194018"/>
                  </a:ext>
                </a:extLst>
              </a:tr>
              <a:tr h="293013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Acciones que se emiten para aumento de capital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/>
                        <a:t>1.178.325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150108"/>
                  </a:ext>
                </a:extLst>
              </a:tr>
              <a:tr h="2930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58903"/>
                  </a:ext>
                </a:extLst>
              </a:tr>
              <a:tr h="2930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625398"/>
                  </a:ext>
                </a:extLst>
              </a:tr>
              <a:tr h="293013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Nuevo capital pagado (31/12/2025)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MM$ 53.630.393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126403"/>
                  </a:ext>
                </a:extLst>
              </a:tr>
              <a:tr h="293013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>
                          <a:effectLst/>
                        </a:rPr>
                        <a:t>Acciones en que se divide el capital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s-ES"/>
                        <a:t>3.945.552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21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998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FA56B-8327-8A78-3C3F-CA22AFCC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F3F1B02E-3820-40EB-444D-C2F4DC217C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3" y="26020"/>
            <a:ext cx="7842481" cy="68564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4FBB4E87-6D54-A8D3-DC46-C22C888D3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0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C128AFF-19EB-8196-A0EE-C54FCD779089}"/>
              </a:ext>
            </a:extLst>
          </p:cNvPr>
          <p:cNvSpPr txBox="1"/>
          <p:nvPr/>
        </p:nvSpPr>
        <p:spPr>
          <a:xfrm>
            <a:off x="132039" y="44055"/>
            <a:ext cx="8452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2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 se requiere para continuar con el plan de negocio</a:t>
            </a:r>
            <a:endParaRPr lang="es-CL" sz="24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32EF65-76BF-D110-8742-655F1A140505}"/>
              </a:ext>
            </a:extLst>
          </p:cNvPr>
          <p:cNvSpPr txBox="1"/>
          <p:nvPr/>
        </p:nvSpPr>
        <p:spPr>
          <a:xfrm>
            <a:off x="0" y="893087"/>
            <a:ext cx="8930640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CL" sz="2000" b="1" dirty="0"/>
              <a:t>Plan de negocio: Mantener los niveles de venta y aumentar la cartera para obtener rendimientos de escala.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CL" dirty="0"/>
              <a:t>Financiamiento adicional a costos cada vez menores.</a:t>
            </a:r>
          </a:p>
          <a:p>
            <a:pPr lvl="1">
              <a:spcAft>
                <a:spcPts val="600"/>
              </a:spcAft>
            </a:pPr>
            <a:r>
              <a:rPr lang="es-CL" dirty="0">
                <a:ea typeface="Calibri"/>
                <a:cs typeface="Calibri"/>
              </a:rPr>
              <a:t>	Emisión de Bono Securitizado 1 millón de UF (Agosto 2025)           </a:t>
            </a:r>
          </a:p>
          <a:p>
            <a:pPr lvl="1">
              <a:spcAft>
                <a:spcPts val="600"/>
              </a:spcAft>
            </a:pPr>
            <a:r>
              <a:rPr lang="es-CL" dirty="0">
                <a:ea typeface="Calibri"/>
                <a:cs typeface="Calibri"/>
              </a:rPr>
              <a:t>	Acopio de pagarés para emitir nuevo Bono securitizado 2027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CL" dirty="0"/>
              <a:t>Aumento de Capital por 7.973 MM$ 2025 para lograr un crecimiento de la Cartera con un </a:t>
            </a:r>
            <a:r>
              <a:rPr lang="es-CL" dirty="0" err="1"/>
              <a:t>leverage</a:t>
            </a:r>
            <a:r>
              <a:rPr lang="es-CL" dirty="0"/>
              <a:t> entre 4,0 y 4,5. Se espera que la cartera crezca aprox. 3,5 MMM$ mensuales.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CL" dirty="0"/>
              <a:t>Dejar los excedentes generados por la compañía en el patrimonio para los próximos años.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CL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6D9C0AC-522F-82FB-7A3B-CA7D9C4ABEBA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6AC59FF-14CD-C8DF-46FA-2736C33E892A}"/>
              </a:ext>
            </a:extLst>
          </p:cNvPr>
          <p:cNvSpPr txBox="1"/>
          <p:nvPr/>
        </p:nvSpPr>
        <p:spPr>
          <a:xfrm rot="9360000" flipV="1">
            <a:off x="6496890" y="5713365"/>
            <a:ext cx="4190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>
                <a:solidFill>
                  <a:srgbClr val="FF0000"/>
                </a:solidFill>
                <a:highlight>
                  <a:srgbClr val="FFFF00"/>
                </a:highlight>
              </a:rPr>
              <a:t>Pendiente</a:t>
            </a:r>
            <a:r>
              <a:rPr lang="es-CL" sz="2000">
                <a:solidFill>
                  <a:srgbClr val="FF0000"/>
                </a:solidFill>
                <a:highlight>
                  <a:srgbClr val="FFFF00"/>
                </a:highlight>
              </a:rPr>
              <a:t>: </a:t>
            </a:r>
            <a:r>
              <a:rPr lang="es-CL" sz="4000">
                <a:solidFill>
                  <a:srgbClr val="FF0000"/>
                </a:solidFill>
                <a:highlight>
                  <a:srgbClr val="FFFF00"/>
                </a:highlight>
              </a:rPr>
              <a:t>JMC</a:t>
            </a:r>
          </a:p>
        </p:txBody>
      </p:sp>
    </p:spTree>
    <p:extLst>
      <p:ext uri="{BB962C8B-B14F-4D97-AF65-F5344CB8AC3E}">
        <p14:creationId xmlns:p14="http://schemas.microsoft.com/office/powerpoint/2010/main" val="157690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5;p20">
            <a:extLst>
              <a:ext uri="{FF2B5EF4-FFF2-40B4-BE49-F238E27FC236}">
                <a16:creationId xmlns:a16="http://schemas.microsoft.com/office/drawing/2014/main" id="{999FB23E-30FE-E408-07FC-FFDABF2767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78144" y="1720501"/>
            <a:ext cx="4094649" cy="16858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rgbClr val="FFC000"/>
                </a:solidFill>
                <a:latin typeface="Avenir Next" panose="020B0503020202020204" pitchFamily="34" charset="0"/>
              </a:rPr>
              <a:t>GLOBAL</a:t>
            </a:r>
            <a:r>
              <a:rPr lang="es" sz="3200" b="0">
                <a:solidFill>
                  <a:srgbClr val="002060"/>
                </a:solidFill>
                <a:latin typeface="Avenir Next" panose="020B0503020202020204" pitchFamily="34" charset="0"/>
              </a:rPr>
              <a:t> | Soluciones Financieras</a:t>
            </a:r>
            <a:br>
              <a:rPr lang="es" sz="2800" b="0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400" b="0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CDA1CE70-1EB8-710D-72BF-1A6AB2B5ED15}"/>
              </a:ext>
            </a:extLst>
          </p:cNvPr>
          <p:cNvSpPr/>
          <p:nvPr/>
        </p:nvSpPr>
        <p:spPr>
          <a:xfrm>
            <a:off x="4878144" y="-185195"/>
            <a:ext cx="1800448" cy="5463251"/>
          </a:xfrm>
          <a:custGeom>
            <a:avLst/>
            <a:gdLst>
              <a:gd name="connsiteX0" fmla="*/ 1152266 w 1800448"/>
              <a:gd name="connsiteY0" fmla="*/ 0 h 5463251"/>
              <a:gd name="connsiteX1" fmla="*/ 87395 w 1800448"/>
              <a:gd name="connsiteY1" fmla="*/ 694481 h 5463251"/>
              <a:gd name="connsiteX2" fmla="*/ 214717 w 1800448"/>
              <a:gd name="connsiteY2" fmla="*/ 1909823 h 5463251"/>
              <a:gd name="connsiteX3" fmla="*/ 1430059 w 1800448"/>
              <a:gd name="connsiteY3" fmla="*/ 4340506 h 5463251"/>
              <a:gd name="connsiteX4" fmla="*/ 1800448 w 1800448"/>
              <a:gd name="connsiteY4" fmla="*/ 5463251 h 54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448" h="5463251">
                <a:moveTo>
                  <a:pt x="1152266" y="0"/>
                </a:moveTo>
                <a:cubicBezTo>
                  <a:pt x="697959" y="188088"/>
                  <a:pt x="243653" y="376177"/>
                  <a:pt x="87395" y="694481"/>
                </a:cubicBezTo>
                <a:cubicBezTo>
                  <a:pt x="-68863" y="1012785"/>
                  <a:pt x="-9060" y="1302152"/>
                  <a:pt x="214717" y="1909823"/>
                </a:cubicBezTo>
                <a:cubicBezTo>
                  <a:pt x="438494" y="2517494"/>
                  <a:pt x="1165771" y="3748268"/>
                  <a:pt x="1430059" y="4340506"/>
                </a:cubicBezTo>
                <a:cubicBezTo>
                  <a:pt x="1694347" y="4932744"/>
                  <a:pt x="1636473" y="5285773"/>
                  <a:pt x="1800448" y="5463251"/>
                </a:cubicBez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51FEDA-070D-8746-69B2-E467909B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856" y="562911"/>
            <a:ext cx="751632" cy="1083748"/>
          </a:xfrm>
          <a:prstGeom prst="rect">
            <a:avLst/>
          </a:prstGeom>
        </p:spPr>
      </p:pic>
      <p:sp>
        <p:nvSpPr>
          <p:cNvPr id="7" name="Forma libre 6">
            <a:extLst>
              <a:ext uri="{FF2B5EF4-FFF2-40B4-BE49-F238E27FC236}">
                <a16:creationId xmlns:a16="http://schemas.microsoft.com/office/drawing/2014/main" id="{1828953E-C87B-736B-27D5-E25078173834}"/>
              </a:ext>
            </a:extLst>
          </p:cNvPr>
          <p:cNvSpPr/>
          <p:nvPr/>
        </p:nvSpPr>
        <p:spPr>
          <a:xfrm>
            <a:off x="-694889" y="-721063"/>
            <a:ext cx="7234774" cy="6374438"/>
          </a:xfrm>
          <a:custGeom>
            <a:avLst/>
            <a:gdLst>
              <a:gd name="connsiteX0" fmla="*/ 6378059 w 7234774"/>
              <a:gd name="connsiteY0" fmla="*/ 362248 h 6374438"/>
              <a:gd name="connsiteX1" fmla="*/ 5347912 w 7234774"/>
              <a:gd name="connsiteY1" fmla="*/ 1635463 h 6374438"/>
              <a:gd name="connsiteX2" fmla="*/ 7234585 w 7234774"/>
              <a:gd name="connsiteY2" fmla="*/ 5975969 h 6374438"/>
              <a:gd name="connsiteX3" fmla="*/ 5220590 w 7234774"/>
              <a:gd name="connsiteY3" fmla="*/ 6138015 h 6374438"/>
              <a:gd name="connsiteX4" fmla="*/ 683314 w 7234774"/>
              <a:gd name="connsiteY4" fmla="*/ 5883372 h 6374438"/>
              <a:gd name="connsiteX5" fmla="*/ 613866 w 7234774"/>
              <a:gd name="connsiteY5" fmla="*/ 501144 h 6374438"/>
              <a:gd name="connsiteX6" fmla="*/ 6378059 w 7234774"/>
              <a:gd name="connsiteY6" fmla="*/ 362248 h 637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4774" h="6374438">
                <a:moveTo>
                  <a:pt x="6378059" y="362248"/>
                </a:moveTo>
                <a:cubicBezTo>
                  <a:pt x="7167067" y="551301"/>
                  <a:pt x="5205158" y="699843"/>
                  <a:pt x="5347912" y="1635463"/>
                </a:cubicBezTo>
                <a:cubicBezTo>
                  <a:pt x="5490666" y="2571083"/>
                  <a:pt x="7255805" y="5225544"/>
                  <a:pt x="7234585" y="5975969"/>
                </a:cubicBezTo>
                <a:cubicBezTo>
                  <a:pt x="7213365" y="6726394"/>
                  <a:pt x="6312468" y="6153448"/>
                  <a:pt x="5220590" y="6138015"/>
                </a:cubicBezTo>
                <a:cubicBezTo>
                  <a:pt x="4128712" y="6122582"/>
                  <a:pt x="1451101" y="6822850"/>
                  <a:pt x="683314" y="5883372"/>
                </a:cubicBezTo>
                <a:cubicBezTo>
                  <a:pt x="-84473" y="4943894"/>
                  <a:pt x="-333329" y="1421331"/>
                  <a:pt x="613866" y="501144"/>
                </a:cubicBezTo>
                <a:cubicBezTo>
                  <a:pt x="1561061" y="-419043"/>
                  <a:pt x="5589051" y="173195"/>
                  <a:pt x="6378059" y="362248"/>
                </a:cubicBezTo>
                <a:close/>
              </a:path>
            </a:pathLst>
          </a:custGeom>
          <a:blipFill dpi="0" rotWithShape="1">
            <a:blip r:embed="rId3"/>
            <a:srcRect/>
            <a:tile tx="-2597150" ty="-88900" sx="49000" sy="51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98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9B5F4-018C-0609-F1FA-52C58D64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114B43E2-B55D-E18D-2B34-B7F9BB92AC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3" y="26020"/>
            <a:ext cx="7842481" cy="68564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B0164DD-C044-9024-B5EF-1D885AC23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0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BF50E3-29F8-FF96-D748-BB92BF7CAEE3}"/>
              </a:ext>
            </a:extLst>
          </p:cNvPr>
          <p:cNvSpPr txBox="1"/>
          <p:nvPr/>
        </p:nvSpPr>
        <p:spPr>
          <a:xfrm>
            <a:off x="132039" y="44055"/>
            <a:ext cx="8452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2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Índice</a:t>
            </a:r>
            <a:endParaRPr lang="es-CL" sz="2400" b="1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CL" sz="240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F25565B7-0D4B-3300-F855-AAB61DC2746B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uadroTexto 5">
            <a:extLst>
              <a:ext uri="{FF2B5EF4-FFF2-40B4-BE49-F238E27FC236}">
                <a16:creationId xmlns:a16="http://schemas.microsoft.com/office/drawing/2014/main" id="{1DB21552-B447-2919-905E-CDA60A76F8DD}"/>
              </a:ext>
            </a:extLst>
          </p:cNvPr>
          <p:cNvSpPr txBox="1"/>
          <p:nvPr/>
        </p:nvSpPr>
        <p:spPr>
          <a:xfrm>
            <a:off x="4572000" y="711662"/>
            <a:ext cx="4012536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60000" lvl="1" indent="-285750" algn="just">
              <a:spcAft>
                <a:spcPts val="600"/>
              </a:spcAft>
              <a:buFont typeface="+mj-lt"/>
              <a:buAutoNum type="arabicPeriod"/>
            </a:pPr>
            <a:r>
              <a:rPr lang="es-MX" sz="1200" b="1"/>
              <a:t>Principales Hitos</a:t>
            </a:r>
          </a:p>
          <a:p>
            <a:pPr marL="360000" lvl="1" indent="-285750" algn="just">
              <a:spcAft>
                <a:spcPts val="600"/>
              </a:spcAft>
              <a:buFont typeface="+mj-lt"/>
              <a:buAutoNum type="arabicPeriod"/>
            </a:pPr>
            <a:r>
              <a:rPr lang="es-MX" sz="1200" b="1"/>
              <a:t>Evolución de la calidad de los activos de la compañía</a:t>
            </a:r>
          </a:p>
          <a:p>
            <a:pPr marL="360000" lvl="1" indent="-285750" algn="just">
              <a:spcAft>
                <a:spcPts val="600"/>
              </a:spcAft>
              <a:buFont typeface="+mj-lt"/>
              <a:buAutoNum type="arabicPeriod"/>
            </a:pPr>
            <a:r>
              <a:rPr lang="es-MX" sz="1200" b="1"/>
              <a:t>Visión para los próximos años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AF2C3-C920-D083-8544-539FCE3E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63" y="711662"/>
            <a:ext cx="3628197" cy="272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12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0CEA-82E9-B781-524B-AE1CC7F58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25181D60-DF85-D2C5-18A5-DB4A14BAE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1F22F7-A189-1B86-08B9-6EFE9D0FC0ED}"/>
              </a:ext>
            </a:extLst>
          </p:cNvPr>
          <p:cNvSpPr txBox="1"/>
          <p:nvPr/>
        </p:nvSpPr>
        <p:spPr>
          <a:xfrm>
            <a:off x="0" y="-65596"/>
            <a:ext cx="8452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22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Principales</a:t>
            </a:r>
            <a:r>
              <a:rPr lang="es-CL" sz="24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Hitos</a:t>
            </a:r>
          </a:p>
          <a:p>
            <a:endParaRPr lang="es-CL" sz="240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E5DF765E-B1D0-8AD3-134A-705F147D2665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27 Conector recto">
            <a:extLst>
              <a:ext uri="{FF2B5EF4-FFF2-40B4-BE49-F238E27FC236}">
                <a16:creationId xmlns:a16="http://schemas.microsoft.com/office/drawing/2014/main" id="{B0BF3C32-B175-B554-61C1-7D0F62B3C8B4}"/>
              </a:ext>
            </a:extLst>
          </p:cNvPr>
          <p:cNvCxnSpPr>
            <a:cxnSpLocks/>
          </p:cNvCxnSpPr>
          <p:nvPr/>
        </p:nvCxnSpPr>
        <p:spPr bwMode="auto">
          <a:xfrm>
            <a:off x="1515433" y="3464712"/>
            <a:ext cx="0" cy="730249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70 Forma">
            <a:extLst>
              <a:ext uri="{FF2B5EF4-FFF2-40B4-BE49-F238E27FC236}">
                <a16:creationId xmlns:a16="http://schemas.microsoft.com/office/drawing/2014/main" id="{D61360E1-EC49-4F19-3F83-13A0FA942BD8}"/>
              </a:ext>
            </a:extLst>
          </p:cNvPr>
          <p:cNvSpPr/>
          <p:nvPr/>
        </p:nvSpPr>
        <p:spPr>
          <a:xfrm rot="19734957" flipV="1">
            <a:off x="176509" y="889880"/>
            <a:ext cx="8968471" cy="2944275"/>
          </a:xfrm>
          <a:prstGeom prst="swooshArrow">
            <a:avLst>
              <a:gd name="adj1" fmla="val 14860"/>
              <a:gd name="adj2" fmla="val 18581"/>
            </a:avLst>
          </a:prstGeom>
          <a:solidFill>
            <a:schemeClr val="accent1"/>
          </a:solidFill>
          <a:ln w="254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900">
              <a:solidFill>
                <a:srgbClr val="F1594D"/>
              </a:solidFill>
            </a:endParaRPr>
          </a:p>
        </p:txBody>
      </p:sp>
      <p:cxnSp>
        <p:nvCxnSpPr>
          <p:cNvPr id="66" name="27 Conector recto">
            <a:extLst>
              <a:ext uri="{FF2B5EF4-FFF2-40B4-BE49-F238E27FC236}">
                <a16:creationId xmlns:a16="http://schemas.microsoft.com/office/drawing/2014/main" id="{AAF8B065-2EA1-B0AD-8B28-43AB3964334C}"/>
              </a:ext>
            </a:extLst>
          </p:cNvPr>
          <p:cNvCxnSpPr>
            <a:cxnSpLocks/>
          </p:cNvCxnSpPr>
          <p:nvPr/>
        </p:nvCxnSpPr>
        <p:spPr bwMode="auto">
          <a:xfrm flipV="1">
            <a:off x="1167034" y="2423714"/>
            <a:ext cx="0" cy="1040998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8" name="CuadroTexto 5">
            <a:extLst>
              <a:ext uri="{FF2B5EF4-FFF2-40B4-BE49-F238E27FC236}">
                <a16:creationId xmlns:a16="http://schemas.microsoft.com/office/drawing/2014/main" id="{6ABA7E45-658E-DC1D-7F80-80EE7732D525}"/>
              </a:ext>
            </a:extLst>
          </p:cNvPr>
          <p:cNvSpPr txBox="1"/>
          <p:nvPr/>
        </p:nvSpPr>
        <p:spPr>
          <a:xfrm>
            <a:off x="186923" y="1552550"/>
            <a:ext cx="1966996" cy="854080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lIns="72000" rIns="72000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>
              <a:lnSpc>
                <a:spcPct val="90000"/>
              </a:lnSpc>
              <a:buClr>
                <a:srgbClr val="CD5353"/>
              </a:buClr>
              <a:buSzPct val="80000"/>
              <a:buFont typeface="Arial" panose="020B0604020202020204" pitchFamily="34" charset="0"/>
              <a:buChar char="•"/>
            </a:pPr>
            <a:r>
              <a:rPr lang="es-ES" sz="1100"/>
              <a:t>Ingreso de nuevos accionistas</a:t>
            </a:r>
          </a:p>
          <a:p>
            <a:pPr>
              <a:lnSpc>
                <a:spcPct val="90000"/>
              </a:lnSpc>
              <a:buClr>
                <a:srgbClr val="CD5353"/>
              </a:buClr>
              <a:buSzPct val="80000"/>
              <a:buFont typeface="Arial" panose="020B0604020202020204" pitchFamily="34" charset="0"/>
              <a:buChar char="•"/>
            </a:pPr>
            <a:r>
              <a:rPr lang="es-ES" sz="1100"/>
              <a:t>Restructuración de pasivos financieros</a:t>
            </a:r>
          </a:p>
          <a:p>
            <a:pPr>
              <a:lnSpc>
                <a:spcPct val="90000"/>
              </a:lnSpc>
              <a:buClr>
                <a:srgbClr val="CD5353"/>
              </a:buClr>
              <a:buSzPct val="80000"/>
              <a:buFont typeface="Arial" panose="020B0604020202020204" pitchFamily="34" charset="0"/>
              <a:buChar char="•"/>
            </a:pPr>
            <a:r>
              <a:rPr lang="es-ES" sz="1100"/>
              <a:t>Colocación de bonos serie B</a:t>
            </a:r>
          </a:p>
        </p:txBody>
      </p:sp>
      <p:sp>
        <p:nvSpPr>
          <p:cNvPr id="70" name="CuadroTexto 48">
            <a:extLst>
              <a:ext uri="{FF2B5EF4-FFF2-40B4-BE49-F238E27FC236}">
                <a16:creationId xmlns:a16="http://schemas.microsoft.com/office/drawing/2014/main" id="{36FB39F6-5B42-5EA9-65CD-F84DB85037D7}"/>
              </a:ext>
            </a:extLst>
          </p:cNvPr>
          <p:cNvSpPr txBox="1"/>
          <p:nvPr/>
        </p:nvSpPr>
        <p:spPr>
          <a:xfrm>
            <a:off x="577096" y="4194962"/>
            <a:ext cx="1874846" cy="701731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Creación de Gobierno Corporativo con Comités de Directores en Auditoria, Riesgo, Comercial y Finanzas</a:t>
            </a:r>
          </a:p>
        </p:txBody>
      </p:sp>
      <p:sp>
        <p:nvSpPr>
          <p:cNvPr id="115" name="Elipse 97">
            <a:extLst>
              <a:ext uri="{FF2B5EF4-FFF2-40B4-BE49-F238E27FC236}">
                <a16:creationId xmlns:a16="http://schemas.microsoft.com/office/drawing/2014/main" id="{98BC52E5-F875-EE12-EBFF-0C3D55617C2D}"/>
              </a:ext>
            </a:extLst>
          </p:cNvPr>
          <p:cNvSpPr>
            <a:spLocks noChangeAspect="1"/>
          </p:cNvSpPr>
          <p:nvPr/>
        </p:nvSpPr>
        <p:spPr>
          <a:xfrm>
            <a:off x="5228239" y="2052019"/>
            <a:ext cx="856179" cy="856179"/>
          </a:xfrm>
          <a:prstGeom prst="ellipse">
            <a:avLst/>
          </a:prstGeom>
          <a:solidFill>
            <a:srgbClr val="E8F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2025</a:t>
            </a:r>
          </a:p>
        </p:txBody>
      </p:sp>
      <p:sp>
        <p:nvSpPr>
          <p:cNvPr id="116" name="Elipse 97">
            <a:extLst>
              <a:ext uri="{FF2B5EF4-FFF2-40B4-BE49-F238E27FC236}">
                <a16:creationId xmlns:a16="http://schemas.microsoft.com/office/drawing/2014/main" id="{5B0C13FF-77DE-1ED9-9CCF-56423E3F58D1}"/>
              </a:ext>
            </a:extLst>
          </p:cNvPr>
          <p:cNvSpPr>
            <a:spLocks noChangeAspect="1"/>
          </p:cNvSpPr>
          <p:nvPr/>
        </p:nvSpPr>
        <p:spPr>
          <a:xfrm>
            <a:off x="2048858" y="3059772"/>
            <a:ext cx="856179" cy="856179"/>
          </a:xfrm>
          <a:prstGeom prst="ellipse">
            <a:avLst/>
          </a:prstGeom>
          <a:solidFill>
            <a:srgbClr val="E8F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2024</a:t>
            </a:r>
          </a:p>
        </p:txBody>
      </p:sp>
      <p:sp>
        <p:nvSpPr>
          <p:cNvPr id="117" name="Elipse 97">
            <a:extLst>
              <a:ext uri="{FF2B5EF4-FFF2-40B4-BE49-F238E27FC236}">
                <a16:creationId xmlns:a16="http://schemas.microsoft.com/office/drawing/2014/main" id="{DC92B4F4-735F-1C9C-3365-8A2CF964748B}"/>
              </a:ext>
            </a:extLst>
          </p:cNvPr>
          <p:cNvSpPr>
            <a:spLocks noChangeAspect="1"/>
          </p:cNvSpPr>
          <p:nvPr/>
        </p:nvSpPr>
        <p:spPr>
          <a:xfrm>
            <a:off x="187972" y="2864636"/>
            <a:ext cx="856179" cy="856179"/>
          </a:xfrm>
          <a:prstGeom prst="ellipse">
            <a:avLst/>
          </a:prstGeom>
          <a:solidFill>
            <a:srgbClr val="E8F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2023</a:t>
            </a:r>
          </a:p>
        </p:txBody>
      </p:sp>
      <p:cxnSp>
        <p:nvCxnSpPr>
          <p:cNvPr id="120" name="27 Conector recto">
            <a:extLst>
              <a:ext uri="{FF2B5EF4-FFF2-40B4-BE49-F238E27FC236}">
                <a16:creationId xmlns:a16="http://schemas.microsoft.com/office/drawing/2014/main" id="{38173372-CBC4-28B6-BD90-A136FBBAA175}"/>
              </a:ext>
            </a:extLst>
          </p:cNvPr>
          <p:cNvCxnSpPr>
            <a:cxnSpLocks/>
            <a:endCxn id="121" idx="2"/>
          </p:cNvCxnSpPr>
          <p:nvPr/>
        </p:nvCxnSpPr>
        <p:spPr bwMode="auto">
          <a:xfrm flipV="1">
            <a:off x="3446170" y="1739493"/>
            <a:ext cx="15516" cy="1309474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1" name="CuadroTexto 5">
            <a:extLst>
              <a:ext uri="{FF2B5EF4-FFF2-40B4-BE49-F238E27FC236}">
                <a16:creationId xmlns:a16="http://schemas.microsoft.com/office/drawing/2014/main" id="{CE95D877-E979-5013-AF77-16F75261EAB8}"/>
              </a:ext>
            </a:extLst>
          </p:cNvPr>
          <p:cNvSpPr txBox="1"/>
          <p:nvPr/>
        </p:nvSpPr>
        <p:spPr>
          <a:xfrm>
            <a:off x="2478188" y="1037762"/>
            <a:ext cx="1966996" cy="701731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lIns="72000" rIns="72000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Cambios de criterios de admisión tanto en riesgo como en rentabilidad esperada para cada operación de crédito</a:t>
            </a:r>
          </a:p>
        </p:txBody>
      </p:sp>
      <p:cxnSp>
        <p:nvCxnSpPr>
          <p:cNvPr id="122" name="27 Conector recto">
            <a:extLst>
              <a:ext uri="{FF2B5EF4-FFF2-40B4-BE49-F238E27FC236}">
                <a16:creationId xmlns:a16="http://schemas.microsoft.com/office/drawing/2014/main" id="{78A39397-ABFE-33D6-2456-B5C2BEC91986}"/>
              </a:ext>
            </a:extLst>
          </p:cNvPr>
          <p:cNvCxnSpPr>
            <a:cxnSpLocks/>
          </p:cNvCxnSpPr>
          <p:nvPr/>
        </p:nvCxnSpPr>
        <p:spPr bwMode="auto">
          <a:xfrm flipH="1">
            <a:off x="4725245" y="2912027"/>
            <a:ext cx="6434" cy="974402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3" name="CuadroTexto 48">
            <a:extLst>
              <a:ext uri="{FF2B5EF4-FFF2-40B4-BE49-F238E27FC236}">
                <a16:creationId xmlns:a16="http://schemas.microsoft.com/office/drawing/2014/main" id="{E7270E72-E23E-028F-2942-EF597890F198}"/>
              </a:ext>
            </a:extLst>
          </p:cNvPr>
          <p:cNvSpPr txBox="1"/>
          <p:nvPr/>
        </p:nvSpPr>
        <p:spPr>
          <a:xfrm>
            <a:off x="3869680" y="3927740"/>
            <a:ext cx="1874846" cy="1006429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Vuelta al mercado y logro de los volúmenes de generación de créditos esperados completando su capacidad comercial. Proyecto “Planeta Usados”.</a:t>
            </a:r>
          </a:p>
        </p:txBody>
      </p:sp>
      <p:cxnSp>
        <p:nvCxnSpPr>
          <p:cNvPr id="124" name="27 Conector recto">
            <a:extLst>
              <a:ext uri="{FF2B5EF4-FFF2-40B4-BE49-F238E27FC236}">
                <a16:creationId xmlns:a16="http://schemas.microsoft.com/office/drawing/2014/main" id="{19FC8E61-002C-435E-D160-6CC537617437}"/>
              </a:ext>
            </a:extLst>
          </p:cNvPr>
          <p:cNvCxnSpPr>
            <a:cxnSpLocks/>
            <a:endCxn id="125" idx="2"/>
          </p:cNvCxnSpPr>
          <p:nvPr/>
        </p:nvCxnSpPr>
        <p:spPr bwMode="auto">
          <a:xfrm flipV="1">
            <a:off x="6008107" y="1244003"/>
            <a:ext cx="0" cy="876050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5" name="CuadroTexto 5">
            <a:extLst>
              <a:ext uri="{FF2B5EF4-FFF2-40B4-BE49-F238E27FC236}">
                <a16:creationId xmlns:a16="http://schemas.microsoft.com/office/drawing/2014/main" id="{B50FB3B7-3E69-56E6-10E2-AEDA8A6C678D}"/>
              </a:ext>
            </a:extLst>
          </p:cNvPr>
          <p:cNvSpPr txBox="1"/>
          <p:nvPr/>
        </p:nvSpPr>
        <p:spPr>
          <a:xfrm>
            <a:off x="5024609" y="694622"/>
            <a:ext cx="1966996" cy="549381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lIns="72000" rIns="72000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Desinversión en el negocio de arriendo de autos y término del contrato con </a:t>
            </a:r>
            <a:r>
              <a:rPr lang="es-MX" sz="1100" err="1"/>
              <a:t>Sixt</a:t>
            </a:r>
            <a:r>
              <a:rPr lang="es-MX" sz="1100"/>
              <a:t> </a:t>
            </a:r>
            <a:r>
              <a:rPr lang="es-MX" sz="1100" err="1"/>
              <a:t>Rent</a:t>
            </a:r>
            <a:r>
              <a:rPr lang="es-MX" sz="1100"/>
              <a:t> a Car</a:t>
            </a:r>
          </a:p>
        </p:txBody>
      </p:sp>
      <p:cxnSp>
        <p:nvCxnSpPr>
          <p:cNvPr id="127" name="27 Conector recto">
            <a:extLst>
              <a:ext uri="{FF2B5EF4-FFF2-40B4-BE49-F238E27FC236}">
                <a16:creationId xmlns:a16="http://schemas.microsoft.com/office/drawing/2014/main" id="{0E678D5D-E975-55F2-D9D5-7E37483E3564}"/>
              </a:ext>
            </a:extLst>
          </p:cNvPr>
          <p:cNvCxnSpPr>
            <a:cxnSpLocks/>
          </p:cNvCxnSpPr>
          <p:nvPr/>
        </p:nvCxnSpPr>
        <p:spPr bwMode="auto">
          <a:xfrm>
            <a:off x="6525171" y="2210197"/>
            <a:ext cx="913" cy="838770"/>
          </a:xfrm>
          <a:prstGeom prst="line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8" name="CuadroTexto 48">
            <a:extLst>
              <a:ext uri="{FF2B5EF4-FFF2-40B4-BE49-F238E27FC236}">
                <a16:creationId xmlns:a16="http://schemas.microsoft.com/office/drawing/2014/main" id="{8E2B6C67-61E5-AA18-2D03-3101731BB11D}"/>
              </a:ext>
            </a:extLst>
          </p:cNvPr>
          <p:cNvSpPr txBox="1"/>
          <p:nvPr/>
        </p:nvSpPr>
        <p:spPr>
          <a:xfrm>
            <a:off x="5943781" y="3094209"/>
            <a:ext cx="951917" cy="54938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Emisión de Bono Subordinado</a:t>
            </a:r>
          </a:p>
        </p:txBody>
      </p:sp>
      <p:cxnSp>
        <p:nvCxnSpPr>
          <p:cNvPr id="11" name="27 Conector recto">
            <a:extLst>
              <a:ext uri="{FF2B5EF4-FFF2-40B4-BE49-F238E27FC236}">
                <a16:creationId xmlns:a16="http://schemas.microsoft.com/office/drawing/2014/main" id="{9CC15B22-7018-A565-B8F7-8C9595CEA65A}"/>
              </a:ext>
            </a:extLst>
          </p:cNvPr>
          <p:cNvCxnSpPr>
            <a:cxnSpLocks/>
          </p:cNvCxnSpPr>
          <p:nvPr/>
        </p:nvCxnSpPr>
        <p:spPr bwMode="auto">
          <a:xfrm>
            <a:off x="7382750" y="1861849"/>
            <a:ext cx="913" cy="695243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CuadroTexto 48">
            <a:extLst>
              <a:ext uri="{FF2B5EF4-FFF2-40B4-BE49-F238E27FC236}">
                <a16:creationId xmlns:a16="http://schemas.microsoft.com/office/drawing/2014/main" id="{0AA326F3-69F3-9BAF-02B5-DD38560E0E72}"/>
              </a:ext>
            </a:extLst>
          </p:cNvPr>
          <p:cNvSpPr txBox="1"/>
          <p:nvPr/>
        </p:nvSpPr>
        <p:spPr>
          <a:xfrm>
            <a:off x="6982253" y="2589945"/>
            <a:ext cx="951917" cy="549381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 dirty="0"/>
              <a:t>Aumento de Capital por </a:t>
            </a:r>
            <a:r>
              <a:rPr lang="es-MX" sz="1100" b="1" dirty="0"/>
              <a:t>7.973 MM$</a:t>
            </a:r>
          </a:p>
        </p:txBody>
      </p:sp>
      <p:cxnSp>
        <p:nvCxnSpPr>
          <p:cNvPr id="14" name="27 Conector recto">
            <a:extLst>
              <a:ext uri="{FF2B5EF4-FFF2-40B4-BE49-F238E27FC236}">
                <a16:creationId xmlns:a16="http://schemas.microsoft.com/office/drawing/2014/main" id="{BCA52532-2E4B-55F7-275B-7EFFC9F29555}"/>
              </a:ext>
            </a:extLst>
          </p:cNvPr>
          <p:cNvCxnSpPr>
            <a:cxnSpLocks/>
          </p:cNvCxnSpPr>
          <p:nvPr/>
        </p:nvCxnSpPr>
        <p:spPr bwMode="auto">
          <a:xfrm>
            <a:off x="3161268" y="3421503"/>
            <a:ext cx="0" cy="573848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CuadroTexto 48">
            <a:extLst>
              <a:ext uri="{FF2B5EF4-FFF2-40B4-BE49-F238E27FC236}">
                <a16:creationId xmlns:a16="http://schemas.microsoft.com/office/drawing/2014/main" id="{270AAE50-B791-779A-D2C7-6D010DA473FF}"/>
              </a:ext>
            </a:extLst>
          </p:cNvPr>
          <p:cNvSpPr txBox="1"/>
          <p:nvPr/>
        </p:nvSpPr>
        <p:spPr>
          <a:xfrm>
            <a:off x="2574382" y="4028376"/>
            <a:ext cx="1127240" cy="549381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Cambio sistema de tarificación de 360 a 365</a:t>
            </a:r>
          </a:p>
        </p:txBody>
      </p:sp>
      <p:sp>
        <p:nvSpPr>
          <p:cNvPr id="22" name="CuadroTexto 48">
            <a:extLst>
              <a:ext uri="{FF2B5EF4-FFF2-40B4-BE49-F238E27FC236}">
                <a16:creationId xmlns:a16="http://schemas.microsoft.com/office/drawing/2014/main" id="{C499D093-20D1-B6D3-F34D-6A496F3CC500}"/>
              </a:ext>
            </a:extLst>
          </p:cNvPr>
          <p:cNvSpPr txBox="1"/>
          <p:nvPr/>
        </p:nvSpPr>
        <p:spPr>
          <a:xfrm>
            <a:off x="3914067" y="1825555"/>
            <a:ext cx="1082991" cy="549381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Creación Nuevo producto “Consumo”</a:t>
            </a:r>
          </a:p>
        </p:txBody>
      </p:sp>
      <p:cxnSp>
        <p:nvCxnSpPr>
          <p:cNvPr id="23" name="27 Conector recto">
            <a:extLst>
              <a:ext uri="{FF2B5EF4-FFF2-40B4-BE49-F238E27FC236}">
                <a16:creationId xmlns:a16="http://schemas.microsoft.com/office/drawing/2014/main" id="{280356ED-CBE9-F856-5408-1A9C8800059C}"/>
              </a:ext>
            </a:extLst>
          </p:cNvPr>
          <p:cNvCxnSpPr>
            <a:cxnSpLocks/>
          </p:cNvCxnSpPr>
          <p:nvPr/>
        </p:nvCxnSpPr>
        <p:spPr bwMode="auto">
          <a:xfrm flipV="1">
            <a:off x="4445184" y="2406630"/>
            <a:ext cx="2576" cy="339957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Elipse 97">
            <a:extLst>
              <a:ext uri="{FF2B5EF4-FFF2-40B4-BE49-F238E27FC236}">
                <a16:creationId xmlns:a16="http://schemas.microsoft.com/office/drawing/2014/main" id="{A1CC2D4B-B8DE-1AD2-B2DD-1C0A3808FEA8}"/>
              </a:ext>
            </a:extLst>
          </p:cNvPr>
          <p:cNvSpPr>
            <a:spLocks noChangeAspect="1"/>
          </p:cNvSpPr>
          <p:nvPr/>
        </p:nvSpPr>
        <p:spPr>
          <a:xfrm>
            <a:off x="7680081" y="1028577"/>
            <a:ext cx="796978" cy="796978"/>
          </a:xfrm>
          <a:prstGeom prst="ellipse">
            <a:avLst/>
          </a:prstGeom>
          <a:solidFill>
            <a:srgbClr val="E8F0F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</a:rPr>
              <a:t>2026</a:t>
            </a:r>
          </a:p>
        </p:txBody>
      </p:sp>
      <p:cxnSp>
        <p:nvCxnSpPr>
          <p:cNvPr id="7" name="27 Conector recto">
            <a:extLst>
              <a:ext uri="{FF2B5EF4-FFF2-40B4-BE49-F238E27FC236}">
                <a16:creationId xmlns:a16="http://schemas.microsoft.com/office/drawing/2014/main" id="{EFB18EB2-D96D-914C-E02D-F3CF7823E415}"/>
              </a:ext>
            </a:extLst>
          </p:cNvPr>
          <p:cNvCxnSpPr>
            <a:cxnSpLocks/>
          </p:cNvCxnSpPr>
          <p:nvPr/>
        </p:nvCxnSpPr>
        <p:spPr bwMode="auto">
          <a:xfrm>
            <a:off x="8170576" y="1825555"/>
            <a:ext cx="0" cy="1343954"/>
          </a:xfrm>
          <a:prstGeom prst="line">
            <a:avLst/>
          </a:prstGeom>
          <a:noFill/>
          <a:ln w="9525" cap="flat" cmpd="sng" algn="ctr">
            <a:solidFill>
              <a:srgbClr val="8DB6DD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CuadroTexto 48">
            <a:extLst>
              <a:ext uri="{FF2B5EF4-FFF2-40B4-BE49-F238E27FC236}">
                <a16:creationId xmlns:a16="http://schemas.microsoft.com/office/drawing/2014/main" id="{E1F3201F-37E9-796E-2B99-9849A39880CA}"/>
              </a:ext>
            </a:extLst>
          </p:cNvPr>
          <p:cNvSpPr txBox="1"/>
          <p:nvPr/>
        </p:nvSpPr>
        <p:spPr>
          <a:xfrm>
            <a:off x="7705555" y="3203374"/>
            <a:ext cx="951917" cy="549381"/>
          </a:xfrm>
          <a:prstGeom prst="rect">
            <a:avLst/>
          </a:prstGeom>
          <a:noFill/>
          <a:ln w="12700">
            <a:solidFill>
              <a:srgbClr val="8DB6DD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s-ES_tradnl"/>
            </a:defPPr>
            <a:lvl1pPr marL="171450" indent="-171450" algn="l">
              <a:defRPr sz="900"/>
            </a:lvl1pPr>
          </a:lstStyle>
          <a:p>
            <a:pPr marL="0" indent="0">
              <a:lnSpc>
                <a:spcPct val="90000"/>
              </a:lnSpc>
              <a:buClr>
                <a:srgbClr val="CD5353"/>
              </a:buClr>
              <a:buSzPct val="80000"/>
            </a:pPr>
            <a:r>
              <a:rPr lang="es-MX" sz="1100"/>
              <a:t>Derivado de Cobertura Swap UF</a:t>
            </a:r>
          </a:p>
        </p:txBody>
      </p:sp>
    </p:spTree>
    <p:extLst>
      <p:ext uri="{BB962C8B-B14F-4D97-AF65-F5344CB8AC3E}">
        <p14:creationId xmlns:p14="http://schemas.microsoft.com/office/powerpoint/2010/main" val="288552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1E04-C2D2-84A1-A360-B266AE92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5F2B3277-C07B-4038-EE8A-ABE76ABEDC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3" y="26020"/>
            <a:ext cx="7842481" cy="685642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2F0EDB66-B22B-C7B7-189C-9789BB462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0"/>
            <a:ext cx="335154" cy="5000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200F4F9-76FA-37DA-CFDB-BCF1AB7A552D}"/>
              </a:ext>
            </a:extLst>
          </p:cNvPr>
          <p:cNvSpPr txBox="1"/>
          <p:nvPr/>
        </p:nvSpPr>
        <p:spPr>
          <a:xfrm>
            <a:off x="43018" y="75788"/>
            <a:ext cx="8452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sz="14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Cartera Mensual Bono Securitizado</a:t>
            </a:r>
            <a:endParaRPr lang="es-CL" sz="20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41E742-1430-C095-A2B7-CE99F97F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19" y="383565"/>
            <a:ext cx="4003964" cy="22590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E3F186-5AB4-1430-48E3-6E8E3F03C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819" y="228429"/>
            <a:ext cx="3895725" cy="2561780"/>
          </a:xfrm>
          <a:prstGeom prst="rect">
            <a:avLst/>
          </a:prstGeom>
        </p:spPr>
      </p:pic>
      <p:pic>
        <p:nvPicPr>
          <p:cNvPr id="11" name="Imagen 10" descr="The image is a line chart depicting various percentages, likely representing different thresholds or triggers, with a time series from August to December.&#10;&#10;El contenido generado por IA puede ser incorrecto.">
            <a:extLst>
              <a:ext uri="{FF2B5EF4-FFF2-40B4-BE49-F238E27FC236}">
                <a16:creationId xmlns:a16="http://schemas.microsoft.com/office/drawing/2014/main" id="{B0E5F953-8553-ADC2-8F95-06437F1E4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09" y="2968069"/>
            <a:ext cx="8702781" cy="16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1F806-1B16-511C-1182-A17A57804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642292FF-8477-6610-3058-84E1D5F44E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980F6B79-5914-ECB0-02EE-5001819E0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1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C93AAA-1F7E-BF2E-E0E1-5DEB86EBCA04}"/>
              </a:ext>
            </a:extLst>
          </p:cNvPr>
          <p:cNvSpPr txBox="1"/>
          <p:nvPr/>
        </p:nvSpPr>
        <p:spPr>
          <a:xfrm>
            <a:off x="132039" y="44055"/>
            <a:ext cx="8452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Evolución de la calidad de los activos de la compañía</a:t>
            </a:r>
            <a:endParaRPr lang="es-CL" sz="2400"/>
          </a:p>
          <a:p>
            <a:endParaRPr lang="es-CL" sz="240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78F85AC-B8D0-81C3-15C3-0F6A0F27F13C}"/>
              </a:ext>
            </a:extLst>
          </p:cNvPr>
          <p:cNvSpPr txBox="1"/>
          <p:nvPr/>
        </p:nvSpPr>
        <p:spPr>
          <a:xfrm>
            <a:off x="315225" y="542562"/>
            <a:ext cx="3650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/>
              <a:t>Evolución Nuevas colocaciones (CLP MM)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85028D8-6366-7C9C-E0D5-7A0F995F3AC7}"/>
              </a:ext>
            </a:extLst>
          </p:cNvPr>
          <p:cNvCxnSpPr>
            <a:cxnSpLocks/>
          </p:cNvCxnSpPr>
          <p:nvPr/>
        </p:nvCxnSpPr>
        <p:spPr>
          <a:xfrm>
            <a:off x="366729" y="809128"/>
            <a:ext cx="3867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8715F58-7A2C-B5F6-8D16-C8F16379EB68}"/>
              </a:ext>
            </a:extLst>
          </p:cNvPr>
          <p:cNvSpPr txBox="1"/>
          <p:nvPr/>
        </p:nvSpPr>
        <p:spPr>
          <a:xfrm>
            <a:off x="-182723" y="3897725"/>
            <a:ext cx="92725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La capacidad de venta de Global ya se encuentra instalada para alcanzar los niveles de venta históricos!!!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Con este nivel de colocaciones mensuales, la cartera que se forma en el tiempo estará entre 220  y 240 MMM$ en madurez. 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s-CL" sz="130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58BC24D-1A4C-084C-0CBB-31BC5984C468}"/>
              </a:ext>
            </a:extLst>
          </p:cNvPr>
          <p:cNvCxnSpPr>
            <a:cxnSpLocks/>
          </p:cNvCxnSpPr>
          <p:nvPr/>
        </p:nvCxnSpPr>
        <p:spPr>
          <a:xfrm>
            <a:off x="37257" y="3855388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9591D54-CBC6-2119-6B88-A53F65E56FDC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80C3B601-B595-318F-3850-32E9A1013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8" y="947804"/>
            <a:ext cx="6200989" cy="277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D139-40D9-ED36-E8DC-6B4CC918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95CCA2D4-7B03-D2EE-F946-9F8EF26972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CB1E8CB8-9169-BC73-69D9-417504F83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1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1F2E96-3AF7-980A-F9B7-F3E53E0743F2}"/>
              </a:ext>
            </a:extLst>
          </p:cNvPr>
          <p:cNvSpPr txBox="1"/>
          <p:nvPr/>
        </p:nvSpPr>
        <p:spPr>
          <a:xfrm>
            <a:off x="132039" y="44055"/>
            <a:ext cx="845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Evolución de la calidad de los activos de la compañía</a:t>
            </a:r>
            <a:endParaRPr lang="es-CL" sz="240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0208D43-06FE-5987-E9B5-6AFB45F0D11D}"/>
              </a:ext>
            </a:extLst>
          </p:cNvPr>
          <p:cNvSpPr txBox="1"/>
          <p:nvPr/>
        </p:nvSpPr>
        <p:spPr>
          <a:xfrm>
            <a:off x="315225" y="542562"/>
            <a:ext cx="622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/>
              <a:t>Evolución Plazo Promedio Ponderado de las nuevas colocaciones (meses)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9A7CF77-FCF7-C194-A25C-B79D473FE243}"/>
              </a:ext>
            </a:extLst>
          </p:cNvPr>
          <p:cNvCxnSpPr>
            <a:cxnSpLocks/>
          </p:cNvCxnSpPr>
          <p:nvPr/>
        </p:nvCxnSpPr>
        <p:spPr>
          <a:xfrm>
            <a:off x="366729" y="809128"/>
            <a:ext cx="550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55CD02C8-DD67-774A-F01B-C442780FDEEF}"/>
              </a:ext>
            </a:extLst>
          </p:cNvPr>
          <p:cNvSpPr txBox="1"/>
          <p:nvPr/>
        </p:nvSpPr>
        <p:spPr>
          <a:xfrm>
            <a:off x="-213205" y="4134791"/>
            <a:ext cx="92725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La compañía ha aumentado el plazo promedio de la colocación en un 8% desde el año 2024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Además ha mantenido el plazo promedio de la colocación en ~40 meses plazo durante los últimos 16 meses</a:t>
            </a:r>
            <a:endParaRPr lang="es-CL" sz="130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0C12A0F-AE11-3105-2719-7EE797090A6F}"/>
              </a:ext>
            </a:extLst>
          </p:cNvPr>
          <p:cNvCxnSpPr>
            <a:cxnSpLocks/>
          </p:cNvCxnSpPr>
          <p:nvPr/>
        </p:nvCxnSpPr>
        <p:spPr>
          <a:xfrm>
            <a:off x="6775" y="4092453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E1003C5-0338-40D9-550C-C2FD6FCAC21D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2E801085-99C5-1002-7C41-867C09CF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29" y="1085463"/>
            <a:ext cx="5633640" cy="27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86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206C2-860A-2488-92C8-C8C6BCC6F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BB12D157-12A3-CA11-4929-B91E78AF5D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1F85D35-B519-81CD-F387-A24671D20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1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8FF531-8EE7-8E29-BA52-35B485BD33F3}"/>
              </a:ext>
            </a:extLst>
          </p:cNvPr>
          <p:cNvSpPr txBox="1"/>
          <p:nvPr/>
        </p:nvSpPr>
        <p:spPr>
          <a:xfrm>
            <a:off x="132039" y="44055"/>
            <a:ext cx="845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Evolución de la calidad de los activos de la compañía</a:t>
            </a:r>
            <a:endParaRPr lang="es-CL" sz="240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EF01BD0-39B9-A7A2-C826-A57D4963B09E}"/>
              </a:ext>
            </a:extLst>
          </p:cNvPr>
          <p:cNvSpPr txBox="1"/>
          <p:nvPr/>
        </p:nvSpPr>
        <p:spPr>
          <a:xfrm>
            <a:off x="315225" y="542562"/>
            <a:ext cx="622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/>
              <a:t>Evolución Nuevas colocaciones Auto Usado + Consumo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5130F52-9F9B-B8C4-C9C4-E09F744D3B55}"/>
              </a:ext>
            </a:extLst>
          </p:cNvPr>
          <p:cNvCxnSpPr>
            <a:cxnSpLocks/>
          </p:cNvCxnSpPr>
          <p:nvPr/>
        </p:nvCxnSpPr>
        <p:spPr>
          <a:xfrm>
            <a:off x="366729" y="809128"/>
            <a:ext cx="550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744C5B2-702D-D995-301E-86AC219B96EF}"/>
              </a:ext>
            </a:extLst>
          </p:cNvPr>
          <p:cNvSpPr txBox="1"/>
          <p:nvPr/>
        </p:nvSpPr>
        <p:spPr>
          <a:xfrm>
            <a:off x="-213205" y="4422658"/>
            <a:ext cx="9272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La estrategia de la compañía se ha enfocado en aumentar su participación en los vehículos usados pasando de un 45% a un 90 % en los últimos meses.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s-CL" sz="130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62003B8-888F-BE8A-F7D0-98E1260F6262}"/>
              </a:ext>
            </a:extLst>
          </p:cNvPr>
          <p:cNvCxnSpPr>
            <a:cxnSpLocks/>
          </p:cNvCxnSpPr>
          <p:nvPr/>
        </p:nvCxnSpPr>
        <p:spPr>
          <a:xfrm>
            <a:off x="6775" y="4380321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916969F-4FAC-BFD7-F6B4-21B6FF0B1BC0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55189182-AC14-620E-B0A1-02F4E8682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68" y="1040551"/>
            <a:ext cx="7451772" cy="310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8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0B5FF-A8D4-F4F5-7913-A03C0B20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9ED2CBE1-4F92-D5F1-6893-6024DC40E9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DD7FCE9-3E94-816A-C81A-41665BC16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1"/>
            <a:ext cx="335154" cy="5000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A045096-1197-E5C8-49AE-AC2710B7A714}"/>
              </a:ext>
            </a:extLst>
          </p:cNvPr>
          <p:cNvSpPr txBox="1"/>
          <p:nvPr/>
        </p:nvSpPr>
        <p:spPr>
          <a:xfrm>
            <a:off x="132039" y="44055"/>
            <a:ext cx="8452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Cartera de Créditos</a:t>
            </a:r>
          </a:p>
          <a:p>
            <a:endParaRPr lang="es-CL" sz="240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083870-984F-F255-3505-5E22D4E686E9}"/>
              </a:ext>
            </a:extLst>
          </p:cNvPr>
          <p:cNvSpPr txBox="1"/>
          <p:nvPr/>
        </p:nvSpPr>
        <p:spPr>
          <a:xfrm>
            <a:off x="279321" y="473323"/>
            <a:ext cx="3650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/>
              <a:t>Evolución de la Cartera de Global (CLP MMM)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245AEA4-FC77-2678-9882-1D15044028FE}"/>
              </a:ext>
            </a:extLst>
          </p:cNvPr>
          <p:cNvCxnSpPr>
            <a:cxnSpLocks/>
          </p:cNvCxnSpPr>
          <p:nvPr/>
        </p:nvCxnSpPr>
        <p:spPr>
          <a:xfrm>
            <a:off x="363516" y="717805"/>
            <a:ext cx="3867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76EC8FEE-4E87-0E7A-DF10-B74865D0A438}"/>
              </a:ext>
            </a:extLst>
          </p:cNvPr>
          <p:cNvSpPr txBox="1"/>
          <p:nvPr/>
        </p:nvSpPr>
        <p:spPr>
          <a:xfrm>
            <a:off x="-213205" y="4327835"/>
            <a:ext cx="92725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Las nuevas colocaciones han generado un rápido crecimiento de la cartera por sobre los 4.300 MM$ de cartera mensual en lo que va de este año.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EC3A884-0B9F-7648-6394-3B449E1D2CF0}"/>
              </a:ext>
            </a:extLst>
          </p:cNvPr>
          <p:cNvCxnSpPr>
            <a:cxnSpLocks/>
          </p:cNvCxnSpPr>
          <p:nvPr/>
        </p:nvCxnSpPr>
        <p:spPr>
          <a:xfrm>
            <a:off x="6775" y="4349847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50490D1-45BB-2212-93FF-BBB0A5C711A2}"/>
              </a:ext>
            </a:extLst>
          </p:cNvPr>
          <p:cNvSpPr txBox="1"/>
          <p:nvPr/>
        </p:nvSpPr>
        <p:spPr>
          <a:xfrm>
            <a:off x="-73244" y="4117074"/>
            <a:ext cx="47413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/>
              <a:t>(*) Saldo capital de la Cartera en libros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E09F630-B91C-85F5-9571-0484181DFA87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9647F98A-C6E1-F4B9-C9AE-51BAEAC37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4" y="956145"/>
            <a:ext cx="8402349" cy="289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6BE6D-A299-A56D-B738-CC488044C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1FB3607C-4655-091C-345C-140F3C57FC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944" y="26021"/>
            <a:ext cx="7842481" cy="685642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br>
              <a:rPr lang="es-CL" sz="2800" b="1">
                <a:solidFill>
                  <a:srgbClr val="002060"/>
                </a:solidFill>
                <a:latin typeface="Avenir Next" panose="020B0503020202020204" pitchFamily="34" charset="0"/>
              </a:rPr>
            </a:br>
            <a:endParaRPr sz="2800" b="1">
              <a:solidFill>
                <a:srgbClr val="002060"/>
              </a:solidFill>
              <a:latin typeface="Avenir Next" panose="020B050302020202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833715B3-D255-2D07-CC6C-7217B3BD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598"/>
          <a:stretch/>
        </p:blipFill>
        <p:spPr>
          <a:xfrm>
            <a:off x="8808846" y="4643451"/>
            <a:ext cx="335154" cy="5000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868CCC6-322F-20DB-7FB9-B018EC2053D6}"/>
              </a:ext>
            </a:extLst>
          </p:cNvPr>
          <p:cNvSpPr txBox="1"/>
          <p:nvPr/>
        </p:nvSpPr>
        <p:spPr>
          <a:xfrm>
            <a:off x="-213205" y="3677590"/>
            <a:ext cx="92725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En términos nominales, la morosidad de la cartera ha disminuido aproximadamente un 25%.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En términos porcentuales alrededor de un 66%.</a:t>
            </a:r>
          </a:p>
          <a:p>
            <a:pPr marL="742931" lvl="1" indent="-285743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s-MX" sz="1300"/>
              <a:t>Esto asegura niveles de pérdidas de crédito para los próximos 18 meses mejores a los esperados.</a:t>
            </a:r>
            <a:endParaRPr lang="es-CL" sz="130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629A9E65-6FED-6AAE-8141-0790563CFC14}"/>
              </a:ext>
            </a:extLst>
          </p:cNvPr>
          <p:cNvCxnSpPr>
            <a:cxnSpLocks/>
          </p:cNvCxnSpPr>
          <p:nvPr/>
        </p:nvCxnSpPr>
        <p:spPr>
          <a:xfrm>
            <a:off x="6775" y="3635253"/>
            <a:ext cx="909658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E5E41AD8-D71A-6A16-CB6B-C9AA07A8A50A}"/>
              </a:ext>
            </a:extLst>
          </p:cNvPr>
          <p:cNvSpPr txBox="1"/>
          <p:nvPr/>
        </p:nvSpPr>
        <p:spPr>
          <a:xfrm>
            <a:off x="132039" y="44055"/>
            <a:ext cx="845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/>
              <a:t>Evolución del Riesgo </a:t>
            </a:r>
            <a:endParaRPr lang="es-CL" sz="240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91959EC-E58F-DBB4-8B4A-9E8F71BA6876}"/>
              </a:ext>
            </a:extLst>
          </p:cNvPr>
          <p:cNvCxnSpPr/>
          <p:nvPr/>
        </p:nvCxnSpPr>
        <p:spPr>
          <a:xfrm>
            <a:off x="5619" y="423189"/>
            <a:ext cx="914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1A2A26EB-0CDC-C0C9-1985-4B7908F8D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73" y="802324"/>
            <a:ext cx="8836854" cy="222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22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58D8866893584B929531F55353065B" ma:contentTypeVersion="7" ma:contentTypeDescription="Crear nuevo documento." ma:contentTypeScope="" ma:versionID="a8548c39cfff8bf138f1b1a20d3cb824">
  <xsd:schema xmlns:xsd="http://www.w3.org/2001/XMLSchema" xmlns:xs="http://www.w3.org/2001/XMLSchema" xmlns:p="http://schemas.microsoft.com/office/2006/metadata/properties" xmlns:ns2="da18c9ce-fd54-49b9-850a-f93d2370c1d4" xmlns:ns3="030459ac-b2ab-4eb2-9ab3-f0e81e33a7cf" targetNamespace="http://schemas.microsoft.com/office/2006/metadata/properties" ma:root="true" ma:fieldsID="4e63cca8724586db03213465e6a2be9b" ns2:_="" ns3:_="">
    <xsd:import namespace="da18c9ce-fd54-49b9-850a-f93d2370c1d4"/>
    <xsd:import namespace="030459ac-b2ab-4eb2-9ab3-f0e81e33a7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8c9ce-fd54-49b9-850a-f93d2370c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459ac-b2ab-4eb2-9ab3-f0e81e33a7c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5C8662-9914-4BED-964B-70A1250B1B2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5B660BA-7635-4040-BE16-36368585B9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9FAE91-5266-4F91-AFF5-FB5BC4F94E95}">
  <ds:schemaRefs>
    <ds:schemaRef ds:uri="030459ac-b2ab-4eb2-9ab3-f0e81e33a7cf"/>
    <ds:schemaRef ds:uri="da18c9ce-fd54-49b9-850a-f93d2370c1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837</Words>
  <Application>Microsoft Office PowerPoint</Application>
  <PresentationFormat>Presentación en pantalla (16:9)</PresentationFormat>
  <Paragraphs>120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Aptos</vt:lpstr>
      <vt:lpstr>Arial</vt:lpstr>
      <vt:lpstr>Avenir Next</vt:lpstr>
      <vt:lpstr>Calibri</vt:lpstr>
      <vt:lpstr>Calibri Light</vt:lpstr>
      <vt:lpstr>Wingdings</vt:lpstr>
      <vt:lpstr>Tema de Office</vt:lpstr>
      <vt:lpstr>GLOBAL | Soluciones Financieras mar-26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GLOBAL | Soluciones Financieras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| Soluciones Financieras</dc:title>
  <dc:creator>Florencia Garcia</dc:creator>
  <cp:lastModifiedBy>Jose Miguel Contardo</cp:lastModifiedBy>
  <cp:revision>3</cp:revision>
  <dcterms:created xsi:type="dcterms:W3CDTF">2022-07-06T14:15:51Z</dcterms:created>
  <dcterms:modified xsi:type="dcterms:W3CDTF">2026-04-27T15:05:49Z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0x0101008058D8866893584B929531F55353065B</vt:lpwstr>
  </property>
</Properties>
</file>